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70" r:id="rId14"/>
    <p:sldId id="269" r:id="rId15"/>
    <p:sldId id="304" r:id="rId16"/>
    <p:sldId id="303" r:id="rId17"/>
    <p:sldId id="268" r:id="rId18"/>
    <p:sldId id="271" r:id="rId19"/>
    <p:sldId id="275" r:id="rId20"/>
    <p:sldId id="274" r:id="rId21"/>
    <p:sldId id="273" r:id="rId22"/>
    <p:sldId id="272" r:id="rId23"/>
    <p:sldId id="276" r:id="rId24"/>
    <p:sldId id="277" r:id="rId25"/>
    <p:sldId id="281" r:id="rId26"/>
    <p:sldId id="280" r:id="rId27"/>
    <p:sldId id="279" r:id="rId28"/>
    <p:sldId id="278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7" r:id="rId41"/>
    <p:sldId id="296" r:id="rId42"/>
    <p:sldId id="295" r:id="rId43"/>
    <p:sldId id="294" r:id="rId44"/>
    <p:sldId id="293" r:id="rId45"/>
    <p:sldId id="298" r:id="rId46"/>
    <p:sldId id="299" r:id="rId47"/>
    <p:sldId id="302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52.wmf"/><Relationship Id="rId4" Type="http://schemas.openxmlformats.org/officeDocument/2006/relationships/image" Target="../media/image6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52.wmf"/><Relationship Id="rId4" Type="http://schemas.openxmlformats.org/officeDocument/2006/relationships/image" Target="../media/image7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52.wmf"/><Relationship Id="rId4" Type="http://schemas.openxmlformats.org/officeDocument/2006/relationships/image" Target="../media/image7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5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52.wmf"/><Relationship Id="rId4" Type="http://schemas.openxmlformats.org/officeDocument/2006/relationships/image" Target="../media/image8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52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1.wmf"/><Relationship Id="rId1" Type="http://schemas.openxmlformats.org/officeDocument/2006/relationships/image" Target="../media/image5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7AB8DCC-6E68-4B03-A00F-F8A584922835}" type="datetimeFigureOut">
              <a:rPr lang="es-ES" smtClean="0"/>
              <a:pPr/>
              <a:t>13/06/2011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D75F5D8-3E80-45BF-A695-4FCE9725D6D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B8DCC-6E68-4B03-A00F-F8A584922835}" type="datetimeFigureOut">
              <a:rPr lang="es-ES" smtClean="0"/>
              <a:pPr/>
              <a:t>13/06/2011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5F5D8-3E80-45BF-A695-4FCE9725D6D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7AB8DCC-6E68-4B03-A00F-F8A584922835}" type="datetimeFigureOut">
              <a:rPr lang="es-ES" smtClean="0"/>
              <a:pPr/>
              <a:t>13/06/2011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75F5D8-3E80-45BF-A695-4FCE9725D6D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B8DCC-6E68-4B03-A00F-F8A584922835}" type="datetimeFigureOut">
              <a:rPr lang="es-ES" smtClean="0"/>
              <a:pPr/>
              <a:t>13/06/2011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5F5D8-3E80-45BF-A695-4FCE9725D6D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AB8DCC-6E68-4B03-A00F-F8A584922835}" type="datetimeFigureOut">
              <a:rPr lang="es-ES" smtClean="0"/>
              <a:pPr/>
              <a:t>13/06/2011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D75F5D8-3E80-45BF-A695-4FCE9725D6D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B8DCC-6E68-4B03-A00F-F8A584922835}" type="datetimeFigureOut">
              <a:rPr lang="es-ES" smtClean="0"/>
              <a:pPr/>
              <a:t>13/06/2011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5F5D8-3E80-45BF-A695-4FCE9725D6D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B8DCC-6E68-4B03-A00F-F8A584922835}" type="datetimeFigureOut">
              <a:rPr lang="es-ES" smtClean="0"/>
              <a:pPr/>
              <a:t>13/06/2011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5F5D8-3E80-45BF-A695-4FCE9725D6D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B8DCC-6E68-4B03-A00F-F8A584922835}" type="datetimeFigureOut">
              <a:rPr lang="es-ES" smtClean="0"/>
              <a:pPr/>
              <a:t>13/06/2011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5F5D8-3E80-45BF-A695-4FCE9725D6D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AB8DCC-6E68-4B03-A00F-F8A584922835}" type="datetimeFigureOut">
              <a:rPr lang="es-ES" smtClean="0"/>
              <a:pPr/>
              <a:t>13/06/2011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5F5D8-3E80-45BF-A695-4FCE9725D6D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B8DCC-6E68-4B03-A00F-F8A584922835}" type="datetimeFigureOut">
              <a:rPr lang="es-ES" smtClean="0"/>
              <a:pPr/>
              <a:t>13/06/2011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5F5D8-3E80-45BF-A695-4FCE9725D6D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B8DCC-6E68-4B03-A00F-F8A584922835}" type="datetimeFigureOut">
              <a:rPr lang="es-ES" smtClean="0"/>
              <a:pPr/>
              <a:t>13/06/2011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5F5D8-3E80-45BF-A695-4FCE9725D6D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7AB8DCC-6E68-4B03-A00F-F8A584922835}" type="datetimeFigureOut">
              <a:rPr lang="es-ES" smtClean="0"/>
              <a:pPr/>
              <a:t>13/06/2011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D75F5D8-3E80-45BF-A695-4FCE9725D6D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4.png"/><Relationship Id="rId4" Type="http://schemas.openxmlformats.org/officeDocument/2006/relationships/oleObject" Target="../embeddings/oleObject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8.png"/><Relationship Id="rId4" Type="http://schemas.openxmlformats.org/officeDocument/2006/relationships/oleObject" Target="../embeddings/oleObject11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4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3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44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Métodos Numéricos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Diferenciación e Integración Numérica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382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8388474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1343025"/>
            <a:ext cx="8296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382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467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2204864"/>
            <a:ext cx="817157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1209675"/>
            <a:ext cx="84201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64704"/>
            <a:ext cx="7793037" cy="6175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PE" dirty="0" smtClean="0"/>
              <a:t>Uso de las Fórmulas de Diferenciación Numérica</a:t>
            </a:r>
            <a:endParaRPr lang="en-US" dirty="0" smtClean="0"/>
          </a:p>
        </p:txBody>
      </p:sp>
      <p:sp>
        <p:nvSpPr>
          <p:cNvPr id="614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CC9E88-CBC3-4BFE-BF0B-56B65C20AD10}" type="slidenum">
              <a:rPr lang="en-US" smtClean="0"/>
              <a:pPr/>
              <a:t>15</a:t>
            </a:fld>
            <a:endParaRPr lang="en-US" smtClean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835696" y="1772816"/>
          <a:ext cx="4432300" cy="1709737"/>
        </p:xfrm>
        <a:graphic>
          <a:graphicData uri="http://schemas.openxmlformats.org/presentationml/2006/ole">
            <p:oleObj spid="_x0000_s2050" name="Ecuación" r:id="rId3" imgW="2108160" imgH="812520" progId="Equation.3">
              <p:embed/>
            </p:oleObj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1691680" y="3717032"/>
          <a:ext cx="4779963" cy="2347912"/>
        </p:xfrm>
        <a:graphic>
          <a:graphicData uri="http://schemas.openxmlformats.org/presentationml/2006/ole">
            <p:oleObj spid="_x0000_s2051" name="Ecuación" r:id="rId4" imgW="2273040" imgH="1117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CC9E88-CBC3-4BFE-BF0B-56B65C20AD10}" type="slidenum">
              <a:rPr lang="en-US" smtClean="0"/>
              <a:pPr/>
              <a:t>16</a:t>
            </a:fld>
            <a:endParaRPr lang="en-US" smtClean="0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467544" y="3068960"/>
          <a:ext cx="7510463" cy="2925763"/>
        </p:xfrm>
        <a:graphic>
          <a:graphicData uri="http://schemas.openxmlformats.org/presentationml/2006/ole">
            <p:oleObj spid="_x0000_s1026" name="Ecuación" r:id="rId3" imgW="4038480" imgH="157464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907704" y="404664"/>
          <a:ext cx="3543300" cy="2595562"/>
        </p:xfrm>
        <a:graphic>
          <a:graphicData uri="http://schemas.openxmlformats.org/presentationml/2006/ole">
            <p:oleObj spid="_x0000_s1027" name="Ecuación" r:id="rId4" imgW="1904760" imgH="1396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71663"/>
            <a:ext cx="83534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1095375"/>
            <a:ext cx="83724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6875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44893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78585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908720"/>
            <a:ext cx="810170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797155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54361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13" y="1556792"/>
            <a:ext cx="889318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52628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124744"/>
            <a:ext cx="866572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64238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24242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124744"/>
            <a:ext cx="831777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13" y="1114425"/>
            <a:ext cx="7267575" cy="4629150"/>
          </a:xfrm>
          <a:prstGeom prst="rect">
            <a:avLst/>
          </a:prstGeom>
          <a:noFill/>
          <a:ln w="4445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2581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4963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05" y="1268760"/>
            <a:ext cx="899639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1638300"/>
            <a:ext cx="84677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933450"/>
            <a:ext cx="81915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873523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38970"/>
            <a:ext cx="8899401" cy="487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295400"/>
            <a:ext cx="89344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76875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3950"/>
            <a:ext cx="84963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316415" cy="360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1371600"/>
            <a:ext cx="86487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3058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195388"/>
            <a:ext cx="8286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862013"/>
            <a:ext cx="82962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1185863"/>
            <a:ext cx="8410575" cy="4486275"/>
          </a:xfrm>
          <a:prstGeom prst="rect">
            <a:avLst/>
          </a:prstGeom>
          <a:noFill/>
          <a:ln w="41275" cmpd="thickThin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272611" cy="4176464"/>
          </a:xfrm>
          <a:prstGeom prst="rect">
            <a:avLst/>
          </a:prstGeom>
          <a:noFill/>
          <a:ln w="44450" cmpd="thickThin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668" y="1628800"/>
            <a:ext cx="8553804" cy="3384376"/>
          </a:xfrm>
          <a:prstGeom prst="rect">
            <a:avLst/>
          </a:prstGeom>
          <a:noFill/>
          <a:ln w="44450" cmpd="thickThin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178051" cy="4176464"/>
          </a:xfrm>
          <a:prstGeom prst="rect">
            <a:avLst/>
          </a:prstGeom>
          <a:noFill/>
          <a:ln w="44450" cmpd="thickThin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Formulas de newton-cotes abiertas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747576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Estas fórmulas también hacen uso del polinomio interpolante y son útiles cuando se desea calcular integrales de funciones que no se pueden evaluar en alguno de sus extremos</a:t>
            </a:r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7544" y="350100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Regla del </a:t>
            </a:r>
            <a:r>
              <a:rPr lang="es-ES" sz="3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rectangulo</a:t>
            </a:r>
            <a:r>
              <a:rPr lang="es-E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o del punto medio</a:t>
            </a:r>
            <a:endParaRPr kumimoji="0" lang="es-E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0722" name="Ecuación" r:id="rId3" imgW="114120" imgH="215640" progId="Equation.3">
              <p:embed/>
            </p:oleObj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/>
        </p:nvGraphicFramePr>
        <p:xfrm>
          <a:off x="1259632" y="4941168"/>
          <a:ext cx="2378110" cy="1008112"/>
        </p:xfrm>
        <a:graphic>
          <a:graphicData uri="http://schemas.openxmlformats.org/presentationml/2006/ole">
            <p:oleObj spid="_x0000_s30723" name="Ecuación" r:id="rId4" imgW="1168200" imgH="495000" progId="Equation.3">
              <p:embed/>
            </p:oleObj>
          </a:graphicData>
        </a:graphic>
      </p:graphicFrame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365104"/>
            <a:ext cx="3312368" cy="2038350"/>
          </a:xfrm>
          <a:prstGeom prst="rect">
            <a:avLst/>
          </a:prstGeom>
          <a:noFill/>
          <a:ln w="44450" cmpd="thickThin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1746" name="Ecuación" r:id="rId3" imgW="114120" imgH="215640" progId="Equation.3">
              <p:embed/>
            </p:oleObj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/>
        </p:nvGraphicFramePr>
        <p:xfrm>
          <a:off x="2771800" y="764704"/>
          <a:ext cx="1990725" cy="982662"/>
        </p:xfrm>
        <a:graphic>
          <a:graphicData uri="http://schemas.openxmlformats.org/presentationml/2006/ole">
            <p:oleObj spid="_x0000_s31747" name="Ecuación" r:id="rId4" imgW="977760" imgH="482400" progId="Equation.3">
              <p:embed/>
            </p:oleObj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07504" y="399430"/>
            <a:ext cx="74888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Ejemplo</a:t>
            </a:r>
            <a:r>
              <a:rPr lang="es-ES" sz="2800" dirty="0" smtClean="0"/>
              <a:t>.- Resolver la siguiente integral:</a:t>
            </a:r>
          </a:p>
          <a:p>
            <a:endParaRPr lang="es-ES" sz="2800" dirty="0" smtClean="0"/>
          </a:p>
          <a:p>
            <a:endParaRPr lang="es-ES" sz="2800" dirty="0" smtClean="0"/>
          </a:p>
          <a:p>
            <a:pPr marL="342900" indent="-342900">
              <a:buAutoNum type="alphaLcParenR"/>
            </a:pPr>
            <a:r>
              <a:rPr lang="es-ES" sz="2800" dirty="0" smtClean="0"/>
              <a:t>Usando la Regla del rectángulo (h=1/2), tomando 2 particiones</a:t>
            </a:r>
          </a:p>
          <a:p>
            <a:pPr marL="342900" indent="-342900">
              <a:buAutoNum type="alphaLcParenR"/>
            </a:pPr>
            <a:r>
              <a:rPr lang="es-ES" sz="2800" dirty="0" smtClean="0"/>
              <a:t>Usando la regla del rectángulo compuesta (h=1/8), tomando 8 particiones</a:t>
            </a:r>
          </a:p>
          <a:p>
            <a:pPr marL="342900" indent="-342900"/>
            <a:r>
              <a:rPr lang="es-ES" sz="2800" b="1" dirty="0" smtClean="0"/>
              <a:t>Solución</a:t>
            </a:r>
          </a:p>
          <a:p>
            <a:pPr marL="342900" indent="-342900"/>
            <a:r>
              <a:rPr lang="es-ES" sz="2800" b="1" dirty="0" smtClean="0"/>
              <a:t>a)</a:t>
            </a:r>
          </a:p>
          <a:p>
            <a:pPr marL="342900" indent="-342900"/>
            <a:endParaRPr lang="es-ES" sz="2800" b="1" dirty="0" smtClean="0"/>
          </a:p>
          <a:p>
            <a:pPr marL="342900" indent="-342900"/>
            <a:endParaRPr lang="es-ES" sz="2800" b="1" dirty="0" smtClean="0"/>
          </a:p>
          <a:p>
            <a:pPr marL="342900" indent="-342900"/>
            <a:endParaRPr lang="es-ES" sz="2800" b="1" dirty="0" smtClean="0"/>
          </a:p>
          <a:p>
            <a:pPr marL="342900" indent="-342900"/>
            <a:r>
              <a:rPr lang="es-ES" sz="2800" b="1" dirty="0" smtClean="0"/>
              <a:t>b)</a:t>
            </a:r>
            <a:endParaRPr lang="es-ES" sz="2800" b="1" dirty="0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506413" y="3946525"/>
          <a:ext cx="7342187" cy="2740025"/>
        </p:xfrm>
        <a:graphic>
          <a:graphicData uri="http://schemas.openxmlformats.org/presentationml/2006/ole">
            <p:oleObj spid="_x0000_s31748" name="Ecuación" r:id="rId5" imgW="3606480" imgH="1346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51" y="1316163"/>
            <a:ext cx="8556779" cy="420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7239000" cy="1368152"/>
          </a:xfrm>
        </p:spPr>
        <p:txBody>
          <a:bodyPr/>
          <a:lstStyle/>
          <a:p>
            <a:pPr algn="just"/>
            <a:r>
              <a:rPr lang="es-ES" dirty="0" smtClean="0"/>
              <a:t>Hace uso de un polinomio de primer grado, trazando una recta entre los dos puntos interiores</a:t>
            </a:r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51520" y="332656"/>
            <a:ext cx="7632848" cy="72008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Regla del </a:t>
            </a:r>
            <a:r>
              <a:rPr lang="es-E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trapecio abierta</a:t>
            </a:r>
            <a:endParaRPr kumimoji="0" lang="es-E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2770" name="Ecuación" r:id="rId3" imgW="114120" imgH="215640" progId="Equation.3">
              <p:embed/>
            </p:oleObj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/>
        </p:nvGraphicFramePr>
        <p:xfrm>
          <a:off x="1835696" y="5013176"/>
          <a:ext cx="4194837" cy="1152128"/>
        </p:xfrm>
        <a:graphic>
          <a:graphicData uri="http://schemas.openxmlformats.org/presentationml/2006/ole">
            <p:oleObj spid="_x0000_s32771" name="Ecuación" r:id="rId4" imgW="1803240" imgH="495000" progId="Equation.3">
              <p:embed/>
            </p:oleObj>
          </a:graphicData>
        </a:graphic>
      </p:graphicFrame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780928"/>
            <a:ext cx="2266950" cy="1971675"/>
          </a:xfrm>
          <a:prstGeom prst="rect">
            <a:avLst/>
          </a:prstGeom>
          <a:noFill/>
          <a:ln w="44450" cmpd="thickThin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492896"/>
            <a:ext cx="7239000" cy="1368152"/>
          </a:xfrm>
        </p:spPr>
        <p:txBody>
          <a:bodyPr/>
          <a:lstStyle/>
          <a:p>
            <a:pPr algn="just"/>
            <a:r>
              <a:rPr lang="es-ES" dirty="0" smtClean="0"/>
              <a:t>Hace uso de un polinomio de segundo grado, trazando una parábola entre los tres puntos interiores</a:t>
            </a:r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7544" y="764704"/>
            <a:ext cx="7239000" cy="936104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Regla de Simpson abierta</a:t>
            </a:r>
            <a:endParaRPr kumimoji="0" lang="es-E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3794" name="Ecuación" r:id="rId3" imgW="114120" imgH="215640" progId="Equation.3">
              <p:embed/>
            </p:oleObj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/>
        </p:nvGraphicFramePr>
        <p:xfrm>
          <a:off x="1185863" y="4437063"/>
          <a:ext cx="5640387" cy="1152525"/>
        </p:xfrm>
        <a:graphic>
          <a:graphicData uri="http://schemas.openxmlformats.org/presentationml/2006/ole">
            <p:oleObj spid="_x0000_s33795" name="Ecuación" r:id="rId4" imgW="2425680" imgH="495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4818" name="Ecuación" r:id="rId3" imgW="114120" imgH="215640" progId="Equation.3">
              <p:embed/>
            </p:oleObj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/>
        </p:nvGraphicFramePr>
        <p:xfrm>
          <a:off x="2771800" y="764704"/>
          <a:ext cx="1990725" cy="982662"/>
        </p:xfrm>
        <a:graphic>
          <a:graphicData uri="http://schemas.openxmlformats.org/presentationml/2006/ole">
            <p:oleObj spid="_x0000_s34819" name="Ecuación" r:id="rId4" imgW="977760" imgH="482400" progId="Equation.3">
              <p:embed/>
            </p:oleObj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07504" y="399430"/>
            <a:ext cx="74888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Ejemplo</a:t>
            </a:r>
            <a:r>
              <a:rPr lang="es-ES" sz="2800" dirty="0" smtClean="0"/>
              <a:t>.- Resolver la siguiente integral:</a:t>
            </a:r>
          </a:p>
          <a:p>
            <a:endParaRPr lang="es-ES" sz="2800" dirty="0" smtClean="0"/>
          </a:p>
          <a:p>
            <a:endParaRPr lang="es-ES" sz="2800" dirty="0" smtClean="0"/>
          </a:p>
          <a:p>
            <a:pPr marL="342900" indent="-342900">
              <a:buAutoNum type="alphaLcParenR"/>
            </a:pPr>
            <a:r>
              <a:rPr lang="es-ES" sz="2800" dirty="0" smtClean="0"/>
              <a:t>Usando la fórmula de Simpson abierta (h=1/4), tomando 4 particiones</a:t>
            </a:r>
          </a:p>
          <a:p>
            <a:pPr marL="342900" indent="-342900">
              <a:buAutoNum type="alphaLcParenR"/>
            </a:pPr>
            <a:r>
              <a:rPr lang="es-ES" sz="2800" dirty="0" smtClean="0"/>
              <a:t>Usando la regla del Simpson abierta compuesta (h=1/8), tomando 8 particiones</a:t>
            </a:r>
          </a:p>
          <a:p>
            <a:pPr marL="342900" indent="-342900"/>
            <a:r>
              <a:rPr lang="es-ES" sz="2800" b="1" dirty="0" smtClean="0"/>
              <a:t>Solución</a:t>
            </a:r>
          </a:p>
          <a:p>
            <a:pPr marL="342900" indent="-342900"/>
            <a:r>
              <a:rPr lang="es-ES" sz="2800" b="1" dirty="0" smtClean="0"/>
              <a:t>a)</a:t>
            </a:r>
          </a:p>
          <a:p>
            <a:pPr marL="342900" indent="-342900"/>
            <a:endParaRPr lang="es-ES" sz="2800" b="1" dirty="0" smtClean="0"/>
          </a:p>
          <a:p>
            <a:pPr marL="342900" indent="-342900"/>
            <a:endParaRPr lang="es-ES" sz="2800" b="1" dirty="0" smtClean="0"/>
          </a:p>
          <a:p>
            <a:pPr marL="342900" indent="-342900"/>
            <a:r>
              <a:rPr lang="es-ES" sz="2800" b="1" dirty="0" smtClean="0"/>
              <a:t>b)</a:t>
            </a:r>
            <a:endParaRPr lang="es-ES" sz="2800" b="1" dirty="0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683568" y="4005063"/>
          <a:ext cx="7128792" cy="2378253"/>
        </p:xfrm>
        <a:graphic>
          <a:graphicData uri="http://schemas.openxmlformats.org/presentationml/2006/ole">
            <p:oleObj spid="_x0000_s34820" name="Ecuación" r:id="rId5" imgW="4279680" imgH="1396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3501008"/>
            <a:ext cx="3816424" cy="2952328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s-ES" b="1" dirty="0" smtClean="0">
                <a:solidFill>
                  <a:srgbClr val="FF0000"/>
                </a:solidFill>
              </a:rPr>
              <a:t>Primera solución</a:t>
            </a:r>
          </a:p>
          <a:p>
            <a:pPr algn="just">
              <a:buNone/>
            </a:pPr>
            <a:r>
              <a:rPr lang="es-ES" dirty="0" smtClean="0"/>
              <a:t>Haciendo un cambio de variable se puede transformar en otra integral equivalente con limites finitos. Esta nueva integral se puede resolver usando algunas de las fórmulas abiertas.</a:t>
            </a:r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7544" y="764704"/>
            <a:ext cx="7239000" cy="936104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800" b="1" cap="all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Calculo de integrales con limites infinitos (1)</a:t>
            </a:r>
            <a:endParaRPr kumimoji="0" lang="es-E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5842" name="Ecuación" r:id="rId3" imgW="114120" imgH="215640" progId="Equation.3">
              <p:embed/>
            </p:oleObj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/>
        </p:nvGraphicFramePr>
        <p:xfrm>
          <a:off x="1259632" y="1772816"/>
          <a:ext cx="2232248" cy="1620028"/>
        </p:xfrm>
        <a:graphic>
          <a:graphicData uri="http://schemas.openxmlformats.org/presentationml/2006/ole">
            <p:oleObj spid="_x0000_s35843" name="Ecuación" r:id="rId4" imgW="647640" imgH="469800" progId="Equation.3">
              <p:embed/>
            </p:oleObj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4355976" y="1772816"/>
          <a:ext cx="3384376" cy="2937662"/>
        </p:xfrm>
        <a:graphic>
          <a:graphicData uri="http://schemas.openxmlformats.org/presentationml/2006/ole">
            <p:oleObj spid="_x0000_s35844" name="Ecuación" r:id="rId5" imgW="1180800" imgH="1346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3933056"/>
            <a:ext cx="7056784" cy="237626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ES" b="1" dirty="0" smtClean="0">
                <a:solidFill>
                  <a:srgbClr val="FF0000"/>
                </a:solidFill>
              </a:rPr>
              <a:t>Segunda solución</a:t>
            </a:r>
          </a:p>
          <a:p>
            <a:pPr algn="just">
              <a:buNone/>
            </a:pPr>
            <a:r>
              <a:rPr lang="es-ES" dirty="0" smtClean="0"/>
              <a:t>Se elige un limite superior </a:t>
            </a:r>
            <a:r>
              <a:rPr lang="es-ES" b="1" dirty="0" smtClean="0"/>
              <a:t>b</a:t>
            </a:r>
            <a:r>
              <a:rPr lang="es-ES" dirty="0" smtClean="0"/>
              <a:t> mucho mayor que </a:t>
            </a:r>
            <a:r>
              <a:rPr lang="es-ES" b="1" dirty="0" smtClean="0"/>
              <a:t>1</a:t>
            </a:r>
            <a:r>
              <a:rPr lang="es-ES" dirty="0" smtClean="0"/>
              <a:t>, tal que </a:t>
            </a:r>
            <a:r>
              <a:rPr lang="es-ES" b="1" dirty="0" smtClean="0"/>
              <a:t>f(b)</a:t>
            </a:r>
            <a:r>
              <a:rPr lang="es-ES" dirty="0" smtClean="0"/>
              <a:t> es muy cercano a cero y el área a la derecha de </a:t>
            </a:r>
            <a:r>
              <a:rPr lang="es-ES" b="1" dirty="0" smtClean="0"/>
              <a:t>b</a:t>
            </a:r>
            <a:r>
              <a:rPr lang="es-ES" dirty="0" smtClean="0"/>
              <a:t> sea prácticamente despreciable. Se puede emplear cualquiera de las fórmulas de integración cerradas.</a:t>
            </a:r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7544" y="764704"/>
            <a:ext cx="7239000" cy="936104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800" b="1" cap="all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Calculo de integrales con limites infinitos (2)</a:t>
            </a:r>
            <a:endParaRPr kumimoji="0" lang="es-E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6866" name="Ecuación" r:id="rId3" imgW="114120" imgH="215640" progId="Equation.3">
              <p:embed/>
            </p:oleObj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/>
        </p:nvGraphicFramePr>
        <p:xfrm>
          <a:off x="1187624" y="1988840"/>
          <a:ext cx="2232248" cy="1620028"/>
        </p:xfrm>
        <a:graphic>
          <a:graphicData uri="http://schemas.openxmlformats.org/presentationml/2006/ole">
            <p:oleObj spid="_x0000_s36867" name="Ecuación" r:id="rId4" imgW="647640" imgH="469800" progId="Equation.3">
              <p:embed/>
            </p:oleObj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4211960" y="1988840"/>
          <a:ext cx="1944216" cy="1872208"/>
        </p:xfrm>
        <a:graphic>
          <a:graphicData uri="http://schemas.openxmlformats.org/presentationml/2006/ole">
            <p:oleObj spid="_x0000_s36869" name="Ecuación" r:id="rId5" imgW="647640" imgH="927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720080"/>
          </a:xfrm>
        </p:spPr>
        <p:txBody>
          <a:bodyPr>
            <a:normAutofit/>
          </a:bodyPr>
          <a:lstStyle/>
          <a:p>
            <a:r>
              <a:rPr lang="es-ES" dirty="0" smtClean="0"/>
              <a:t>Cuadratura de gauss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7239000" cy="3384376"/>
          </a:xfrm>
        </p:spPr>
        <p:txBody>
          <a:bodyPr>
            <a:normAutofit lnSpcReduction="10000"/>
          </a:bodyPr>
          <a:lstStyle/>
          <a:p>
            <a:pPr algn="just"/>
            <a:r>
              <a:rPr lang="es-PE" dirty="0" smtClean="0"/>
              <a:t>Las fórmulas de integración vistas antes requieren que se conozcan los valores de la función cuya integral se va a aproximar en puntos uniformemente espaciados. Sin embargo si la función está dada explícitamente, los puntos para evaluar la función puede escogerse de otra manera que nos lleve a una mayor precisión de la aproximación.</a:t>
            </a:r>
            <a:endParaRPr lang="es-ES" dirty="0" smtClean="0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0658" name="Ecuación" r:id="rId3" imgW="114120" imgH="215640" progId="Equation.3">
              <p:embed/>
            </p:oleObj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1979712" y="4869160"/>
          <a:ext cx="4032448" cy="1224136"/>
        </p:xfrm>
        <a:graphic>
          <a:graphicData uri="http://schemas.openxmlformats.org/presentationml/2006/ole">
            <p:oleObj spid="_x0000_s70660" name="Ecuación" r:id="rId4" imgW="13968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720080"/>
          </a:xfrm>
        </p:spPr>
        <p:txBody>
          <a:bodyPr>
            <a:normAutofit/>
          </a:bodyPr>
          <a:lstStyle/>
          <a:p>
            <a:r>
              <a:rPr lang="es-ES" dirty="0" smtClean="0"/>
              <a:t>Cuadratura de gauss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7283152" cy="48965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PE" dirty="0" smtClean="0"/>
              <a:t>La cuadratura Gaussiana se preocupa en escoger los puntos de evaluación de una manera óptima. Esta presenta un procedimiento para escoger los valores x</a:t>
            </a:r>
            <a:r>
              <a:rPr lang="es-PE" baseline="-25000" dirty="0" smtClean="0"/>
              <a:t>1</a:t>
            </a:r>
            <a:r>
              <a:rPr lang="es-PE" dirty="0" smtClean="0"/>
              <a:t>, x</a:t>
            </a:r>
            <a:r>
              <a:rPr lang="es-PE" baseline="-25000" dirty="0" smtClean="0"/>
              <a:t>2</a:t>
            </a:r>
            <a:r>
              <a:rPr lang="es-PE" dirty="0" smtClean="0"/>
              <a:t>, ... , x</a:t>
            </a:r>
            <a:r>
              <a:rPr lang="es-PE" baseline="-25000" dirty="0" smtClean="0"/>
              <a:t>n</a:t>
            </a:r>
            <a:r>
              <a:rPr lang="es-PE" dirty="0" smtClean="0"/>
              <a:t> en el intervalo [a, b] y las constantes c</a:t>
            </a:r>
            <a:r>
              <a:rPr lang="es-PE" baseline="-25000" dirty="0" smtClean="0"/>
              <a:t>1</a:t>
            </a:r>
            <a:r>
              <a:rPr lang="es-PE" dirty="0" smtClean="0"/>
              <a:t>, c</a:t>
            </a:r>
            <a:r>
              <a:rPr lang="es-PE" baseline="-25000" dirty="0" smtClean="0"/>
              <a:t>2</a:t>
            </a:r>
            <a:r>
              <a:rPr lang="es-PE" dirty="0" smtClean="0"/>
              <a:t>, ... , c</a:t>
            </a:r>
            <a:r>
              <a:rPr lang="es-PE" baseline="-25000" dirty="0" smtClean="0"/>
              <a:t>n </a:t>
            </a:r>
            <a:r>
              <a:rPr lang="es-PE" dirty="0" smtClean="0"/>
              <a:t>que se espera minimicen el error obtenido al realizar la aproximación:</a:t>
            </a:r>
            <a:endParaRPr lang="es-ES" dirty="0" smtClean="0"/>
          </a:p>
          <a:p>
            <a:pPr algn="just"/>
            <a:r>
              <a:rPr lang="es-PE" dirty="0" smtClean="0"/>
              <a:t>Para determinar los puntos </a:t>
            </a:r>
            <a:r>
              <a:rPr lang="es-PE" b="1" dirty="0" smtClean="0"/>
              <a:t>x</a:t>
            </a:r>
            <a:r>
              <a:rPr lang="es-PE" b="1" baseline="-25000" dirty="0" smtClean="0"/>
              <a:t>i</a:t>
            </a:r>
            <a:r>
              <a:rPr lang="es-PE" dirty="0" smtClean="0"/>
              <a:t> donde debe evaluarse la función y los factores de peso </a:t>
            </a:r>
            <a:r>
              <a:rPr lang="es-PE" b="1" dirty="0" smtClean="0"/>
              <a:t>c</a:t>
            </a:r>
            <a:r>
              <a:rPr lang="es-PE" b="1" baseline="-25000" dirty="0" smtClean="0"/>
              <a:t>i</a:t>
            </a:r>
            <a:r>
              <a:rPr lang="es-PE" dirty="0" smtClean="0"/>
              <a:t> se usa un procedimiento de coeficientes indeterminados</a:t>
            </a:r>
            <a:endParaRPr lang="es-ES" dirty="0" smtClean="0"/>
          </a:p>
          <a:p>
            <a:pPr algn="just"/>
            <a:r>
              <a:rPr lang="es-PE" dirty="0" smtClean="0"/>
              <a:t>Estos coeficientes también se pueden obtener mediante el polinomio de Legendre, por esta razón a este método se le suele llamar también cuadratura de Gauss-Legendre.</a:t>
            </a:r>
            <a:endParaRPr lang="es-ES" dirty="0" smtClean="0"/>
          </a:p>
          <a:p>
            <a:endParaRPr lang="es-ES" dirty="0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1682" name="Ecuación" r:id="rId3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7239000" cy="72008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Cuadratura de gauss por coeficientes indeterminados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717032"/>
            <a:ext cx="2088232" cy="576064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Para n=1:</a:t>
            </a: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2706" name="Ecuación" r:id="rId3" imgW="114120" imgH="215640" progId="Equation.3">
              <p:embed/>
            </p:oleObj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1890713" y="2420938"/>
          <a:ext cx="4068762" cy="1223962"/>
        </p:xfrm>
        <a:graphic>
          <a:graphicData uri="http://schemas.openxmlformats.org/presentationml/2006/ole">
            <p:oleObj spid="_x0000_s72707" name="Ecuación" r:id="rId4" imgW="1409400" imgH="431640" progId="Equation.3">
              <p:embed/>
            </p:oleObj>
          </a:graphicData>
        </a:graphic>
      </p:graphicFrame>
      <p:sp>
        <p:nvSpPr>
          <p:cNvPr id="6" name="2 Marcador de contenido"/>
          <p:cNvSpPr txBox="1">
            <a:spLocks/>
          </p:cNvSpPr>
          <p:nvPr/>
        </p:nvSpPr>
        <p:spPr>
          <a:xfrm>
            <a:off x="609600" y="1493168"/>
            <a:ext cx="7239000" cy="11521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s-PE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Definimos inicialmente la integrar siguiente con limites en [-1 , 1]:</a:t>
            </a: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2163763" y="4364038"/>
          <a:ext cx="3556000" cy="936625"/>
        </p:xfrm>
        <a:graphic>
          <a:graphicData uri="http://schemas.openxmlformats.org/presentationml/2006/ole">
            <p:oleObj spid="_x0000_s72708" name="Ecuación" r:id="rId5" imgW="1231560" imgH="330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7239000" cy="72008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Cuadratura de gauss por coeficientes indeterminados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852936"/>
            <a:ext cx="2088232" cy="576064"/>
          </a:xfrm>
        </p:spPr>
        <p:txBody>
          <a:bodyPr>
            <a:normAutofit fontScale="92500"/>
          </a:bodyPr>
          <a:lstStyle/>
          <a:p>
            <a:pPr algn="just"/>
            <a:r>
              <a:rPr lang="es-ES" dirty="0" smtClean="0"/>
              <a:t>Para f(x)=1:</a:t>
            </a: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3730" name="Ecuación" r:id="rId3" imgW="114120" imgH="215640" progId="Equation.3">
              <p:embed/>
            </p:oleObj>
          </a:graphicData>
        </a:graphic>
      </p:graphicFrame>
      <p:sp>
        <p:nvSpPr>
          <p:cNvPr id="6" name="2 Marcador de contenido"/>
          <p:cNvSpPr txBox="1">
            <a:spLocks/>
          </p:cNvSpPr>
          <p:nvPr/>
        </p:nvSpPr>
        <p:spPr>
          <a:xfrm>
            <a:off x="609600" y="1493168"/>
            <a:ext cx="7239000" cy="1359768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s-PE" sz="2600" dirty="0" smtClean="0"/>
              <a:t>Dado que tenemos 2 incógnitas, requerimos 2 condiciones: supondremos que es exacta para cualquier polinomio de grado 1 o menor, por lo tanto, será exacta para el conjunto de funciones {1, x}</a:t>
            </a: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1592263" y="3356992"/>
          <a:ext cx="4619625" cy="936625"/>
        </p:xfrm>
        <a:graphic>
          <a:graphicData uri="http://schemas.openxmlformats.org/presentationml/2006/ole">
            <p:oleObj spid="_x0000_s73733" name="Ecuación" r:id="rId4" imgW="1600200" imgH="330120" progId="Equation.3">
              <p:embed/>
            </p:oleObj>
          </a:graphicData>
        </a:graphic>
      </p:graphicFrame>
      <p:sp>
        <p:nvSpPr>
          <p:cNvPr id="9" name="2 Marcador de contenido"/>
          <p:cNvSpPr txBox="1">
            <a:spLocks/>
          </p:cNvSpPr>
          <p:nvPr/>
        </p:nvSpPr>
        <p:spPr>
          <a:xfrm>
            <a:off x="755576" y="4365104"/>
            <a:ext cx="2088232" cy="576064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f(x)=x:</a:t>
            </a:r>
          </a:p>
        </p:txBody>
      </p:sp>
      <p:graphicFrame>
        <p:nvGraphicFramePr>
          <p:cNvPr id="73734" name="Object 6"/>
          <p:cNvGraphicFramePr>
            <a:graphicFrameLocks noChangeAspect="1"/>
          </p:cNvGraphicFramePr>
          <p:nvPr/>
        </p:nvGraphicFramePr>
        <p:xfrm>
          <a:off x="1475656" y="4797152"/>
          <a:ext cx="4949825" cy="936625"/>
        </p:xfrm>
        <a:graphic>
          <a:graphicData uri="http://schemas.openxmlformats.org/presentationml/2006/ole">
            <p:oleObj spid="_x0000_s73734" name="Ecuación" r:id="rId5" imgW="1714320" imgH="330120" progId="Equation.3">
              <p:embed/>
            </p:oleObj>
          </a:graphicData>
        </a:graphic>
      </p:graphicFrame>
      <p:sp>
        <p:nvSpPr>
          <p:cNvPr id="11" name="2 Marcador de contenido"/>
          <p:cNvSpPr txBox="1">
            <a:spLocks/>
          </p:cNvSpPr>
          <p:nvPr/>
        </p:nvSpPr>
        <p:spPr>
          <a:xfrm>
            <a:off x="827584" y="5805264"/>
            <a:ext cx="2088232" cy="576064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s-ES" sz="2600" dirty="0" smtClean="0"/>
              <a:t>Por lo tanto:</a:t>
            </a: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3735" name="Object 7"/>
          <p:cNvGraphicFramePr>
            <a:graphicFrameLocks noChangeAspect="1"/>
          </p:cNvGraphicFramePr>
          <p:nvPr/>
        </p:nvGraphicFramePr>
        <p:xfrm>
          <a:off x="3227388" y="5776913"/>
          <a:ext cx="3298825" cy="936625"/>
        </p:xfrm>
        <a:graphic>
          <a:graphicData uri="http://schemas.openxmlformats.org/presentationml/2006/ole">
            <p:oleObj spid="_x0000_s73735" name="Ecuación" r:id="rId6" imgW="1143000" imgH="330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7239000" cy="72008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Cuadratura de gauss por coeficientes indeterminados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00808"/>
            <a:ext cx="2088232" cy="576064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Para n=2:</a:t>
            </a: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4754" name="Ecuación" r:id="rId3" imgW="114120" imgH="215640" progId="Equation.3">
              <p:embed/>
            </p:oleObj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1403648" y="2492896"/>
          <a:ext cx="5314950" cy="936625"/>
        </p:xfrm>
        <a:graphic>
          <a:graphicData uri="http://schemas.openxmlformats.org/presentationml/2006/ole">
            <p:oleObj spid="_x0000_s74756" name="Ecuación" r:id="rId4" imgW="1841400" imgH="330120" progId="Equation.3">
              <p:embed/>
            </p:oleObj>
          </a:graphicData>
        </a:graphic>
      </p:graphicFrame>
      <p:sp>
        <p:nvSpPr>
          <p:cNvPr id="8" name="2 Marcador de contenido"/>
          <p:cNvSpPr txBox="1">
            <a:spLocks/>
          </p:cNvSpPr>
          <p:nvPr/>
        </p:nvSpPr>
        <p:spPr>
          <a:xfrm>
            <a:off x="467544" y="3789040"/>
            <a:ext cx="7239000" cy="194421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s-PE" sz="2600" dirty="0" smtClean="0"/>
              <a:t>Dado que tenemos 4 incógnitas, requerimos 4 condiciones: supondremos que es exacta para cualquier polinomio de grado 3 o menor, por lo tanto, será exacta para el conjunto de funciones {1, x, x</a:t>
            </a:r>
            <a:r>
              <a:rPr lang="es-PE" sz="2600" baseline="30000" dirty="0" smtClean="0"/>
              <a:t>2</a:t>
            </a:r>
            <a:r>
              <a:rPr lang="es-PE" sz="2600" dirty="0" smtClean="0"/>
              <a:t>, x</a:t>
            </a:r>
            <a:r>
              <a:rPr lang="es-PE" sz="2600" baseline="30000" dirty="0" smtClean="0"/>
              <a:t>3</a:t>
            </a:r>
            <a:r>
              <a:rPr lang="es-PE" sz="2600" dirty="0" smtClean="0"/>
              <a:t>}</a:t>
            </a: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00" y="1347788"/>
            <a:ext cx="8483972" cy="373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7239000" cy="72008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Cuadratura de gauss por coeficientes indeterminados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556792"/>
            <a:ext cx="2088232" cy="576064"/>
          </a:xfrm>
        </p:spPr>
        <p:txBody>
          <a:bodyPr>
            <a:normAutofit fontScale="92500"/>
          </a:bodyPr>
          <a:lstStyle/>
          <a:p>
            <a:pPr algn="just"/>
            <a:r>
              <a:rPr lang="es-ES" dirty="0" smtClean="0"/>
              <a:t>Para f(x)=1:</a:t>
            </a: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5778" name="Ecuación" r:id="rId3" imgW="114120" imgH="215640" progId="Equation.3">
              <p:embed/>
            </p:oleObj>
          </a:graphicData>
        </a:graphic>
      </p:graphicFrame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889595" y="2133600"/>
          <a:ext cx="6562725" cy="936625"/>
        </p:xfrm>
        <a:graphic>
          <a:graphicData uri="http://schemas.openxmlformats.org/presentationml/2006/ole">
            <p:oleObj spid="_x0000_s75779" name="Ecuación" r:id="rId4" imgW="2273040" imgH="330120" progId="Equation.3">
              <p:embed/>
            </p:oleObj>
          </a:graphicData>
        </a:graphic>
      </p:graphicFrame>
      <p:sp>
        <p:nvSpPr>
          <p:cNvPr id="9" name="2 Marcador de contenido"/>
          <p:cNvSpPr txBox="1">
            <a:spLocks/>
          </p:cNvSpPr>
          <p:nvPr/>
        </p:nvSpPr>
        <p:spPr>
          <a:xfrm>
            <a:off x="899592" y="3212976"/>
            <a:ext cx="2088232" cy="576064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f(x)=x:</a:t>
            </a:r>
          </a:p>
        </p:txBody>
      </p:sp>
      <p:graphicFrame>
        <p:nvGraphicFramePr>
          <p:cNvPr id="73734" name="Object 6"/>
          <p:cNvGraphicFramePr>
            <a:graphicFrameLocks noChangeAspect="1"/>
          </p:cNvGraphicFramePr>
          <p:nvPr/>
        </p:nvGraphicFramePr>
        <p:xfrm>
          <a:off x="1115616" y="3789040"/>
          <a:ext cx="4949825" cy="936625"/>
        </p:xfrm>
        <a:graphic>
          <a:graphicData uri="http://schemas.openxmlformats.org/presentationml/2006/ole">
            <p:oleObj spid="_x0000_s75780" name="Ecuación" r:id="rId5" imgW="1714320" imgH="330120" progId="Equation.3">
              <p:embed/>
            </p:oleObj>
          </a:graphicData>
        </a:graphic>
      </p:graphicFrame>
      <p:sp>
        <p:nvSpPr>
          <p:cNvPr id="12" name="2 Marcador de contenido"/>
          <p:cNvSpPr txBox="1">
            <a:spLocks/>
          </p:cNvSpPr>
          <p:nvPr/>
        </p:nvSpPr>
        <p:spPr>
          <a:xfrm>
            <a:off x="971600" y="4941168"/>
            <a:ext cx="2088232" cy="576064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f(x)=x</a:t>
            </a:r>
            <a:r>
              <a:rPr kumimoji="0" lang="es-ES" sz="2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1198662" y="5479752"/>
          <a:ext cx="5389562" cy="1117600"/>
        </p:xfrm>
        <a:graphic>
          <a:graphicData uri="http://schemas.openxmlformats.org/presentationml/2006/ole">
            <p:oleObj spid="_x0000_s75782" name="Ecuación" r:id="rId6" imgW="18666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7239000" cy="72008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Cuadratura de gauss por coeficientes indeterminados</a:t>
            </a:r>
            <a:endParaRPr lang="es-ES" dirty="0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6802" name="Ecuación" r:id="rId3" imgW="114120" imgH="215640" progId="Equation.3">
              <p:embed/>
            </p:oleObj>
          </a:graphicData>
        </a:graphic>
      </p:graphicFrame>
      <p:sp>
        <p:nvSpPr>
          <p:cNvPr id="12" name="2 Marcador de contenido"/>
          <p:cNvSpPr txBox="1">
            <a:spLocks/>
          </p:cNvSpPr>
          <p:nvPr/>
        </p:nvSpPr>
        <p:spPr>
          <a:xfrm>
            <a:off x="755576" y="2852936"/>
            <a:ext cx="6768752" cy="79208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s-ES" sz="2600" dirty="0" smtClean="0"/>
              <a:t>Resolviendo este sistema de 4 ecuaciones con 4 incógnitas tendremos:</a:t>
            </a: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1187624" y="1844824"/>
          <a:ext cx="5278438" cy="936625"/>
        </p:xfrm>
        <a:graphic>
          <a:graphicData uri="http://schemas.openxmlformats.org/presentationml/2006/ole">
            <p:oleObj spid="_x0000_s76805" name="Ecuación" r:id="rId4" imgW="1828800" imgH="330120" progId="Equation.3">
              <p:embed/>
            </p:oleObj>
          </a:graphicData>
        </a:graphic>
      </p:graphicFrame>
      <p:sp>
        <p:nvSpPr>
          <p:cNvPr id="10" name="2 Marcador de contenido"/>
          <p:cNvSpPr txBox="1">
            <a:spLocks/>
          </p:cNvSpPr>
          <p:nvPr/>
        </p:nvSpPr>
        <p:spPr>
          <a:xfrm>
            <a:off x="827584" y="1412776"/>
            <a:ext cx="2088232" cy="576064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f(x)=x</a:t>
            </a:r>
            <a:r>
              <a:rPr lang="es-ES" sz="2600" baseline="30000" dirty="0" smtClean="0"/>
              <a:t>3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76806" name="Object 6"/>
          <p:cNvGraphicFramePr>
            <a:graphicFrameLocks noChangeAspect="1"/>
          </p:cNvGraphicFramePr>
          <p:nvPr/>
        </p:nvGraphicFramePr>
        <p:xfrm>
          <a:off x="1020763" y="3572441"/>
          <a:ext cx="5639469" cy="1136084"/>
        </p:xfrm>
        <a:graphic>
          <a:graphicData uri="http://schemas.openxmlformats.org/presentationml/2006/ole">
            <p:oleObj spid="_x0000_s76806" name="Ecuación" r:id="rId5" imgW="2044440" imgH="419040" progId="Equation.3">
              <p:embed/>
            </p:oleObj>
          </a:graphicData>
        </a:graphic>
      </p:graphicFrame>
      <p:sp>
        <p:nvSpPr>
          <p:cNvPr id="13" name="2 Marcador de contenido"/>
          <p:cNvSpPr txBox="1">
            <a:spLocks/>
          </p:cNvSpPr>
          <p:nvPr/>
        </p:nvSpPr>
        <p:spPr>
          <a:xfrm>
            <a:off x="1043608" y="4725144"/>
            <a:ext cx="2088232" cy="576064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s-ES" sz="2600" dirty="0" smtClean="0"/>
              <a:t>Por lo tanto:</a:t>
            </a: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6807" name="Object 7"/>
          <p:cNvGraphicFramePr>
            <a:graphicFrameLocks noChangeAspect="1"/>
          </p:cNvGraphicFramePr>
          <p:nvPr/>
        </p:nvGraphicFramePr>
        <p:xfrm>
          <a:off x="1743075" y="5121275"/>
          <a:ext cx="5645150" cy="1296988"/>
        </p:xfrm>
        <a:graphic>
          <a:graphicData uri="http://schemas.openxmlformats.org/presentationml/2006/ole">
            <p:oleObj spid="_x0000_s76807" name="Ecuación" r:id="rId6" imgW="195552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20040"/>
            <a:ext cx="7859216" cy="58868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Tabla de la cuadratura gaussiana</a:t>
            </a:r>
            <a:endParaRPr lang="es-E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80728"/>
            <a:ext cx="488454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7239000" cy="72008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Cuadratura de gauss por coeficientes indeterminados</a:t>
            </a:r>
            <a:endParaRPr lang="es-ES" dirty="0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8850" name="Ecuación" r:id="rId3" imgW="114120" imgH="215640" progId="Equation.3">
              <p:embed/>
            </p:oleObj>
          </a:graphicData>
        </a:graphic>
      </p:graphicFrame>
      <p:sp>
        <p:nvSpPr>
          <p:cNvPr id="6" name="2 Marcador de contenido"/>
          <p:cNvSpPr txBox="1">
            <a:spLocks/>
          </p:cNvSpPr>
          <p:nvPr/>
        </p:nvSpPr>
        <p:spPr>
          <a:xfrm>
            <a:off x="251520" y="1556792"/>
            <a:ext cx="7239000" cy="46085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s-PE" sz="2800" dirty="0" smtClean="0"/>
              <a:t>Para evaluar la integral en [-1,1], los valores </a:t>
            </a:r>
            <a:r>
              <a:rPr lang="es-PE" sz="2800" b="1" dirty="0" smtClean="0"/>
              <a:t>x</a:t>
            </a:r>
            <a:r>
              <a:rPr lang="es-PE" sz="2800" b="1" baseline="-25000" dirty="0" smtClean="0"/>
              <a:t>i</a:t>
            </a:r>
            <a:r>
              <a:rPr lang="es-PE" sz="2800" dirty="0" smtClean="0"/>
              <a:t> y </a:t>
            </a:r>
            <a:r>
              <a:rPr lang="es-PE" sz="2800" b="1" dirty="0" smtClean="0"/>
              <a:t>c</a:t>
            </a:r>
            <a:r>
              <a:rPr lang="es-PE" sz="2800" b="1" baseline="-25000" dirty="0" smtClean="0"/>
              <a:t>i</a:t>
            </a:r>
            <a:r>
              <a:rPr lang="es-PE" sz="2800" dirty="0" smtClean="0"/>
              <a:t> quedan definidos en la tabla anterior para diversos valores de </a:t>
            </a:r>
            <a:r>
              <a:rPr lang="es-PE" sz="2800" b="1" dirty="0" smtClean="0"/>
              <a:t>n</a:t>
            </a:r>
            <a:r>
              <a:rPr lang="es-PE" sz="2800" dirty="0" smtClean="0"/>
              <a:t>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otros limites</a:t>
            </a:r>
            <a:r>
              <a:rPr kumimoji="0" lang="es-PE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debemos recurrir a un cambio de variable.</a:t>
            </a:r>
            <a:endParaRPr lang="es-PE" sz="2800" noProof="0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s-PE" sz="2800" dirty="0" smtClean="0"/>
              <a:t>Consideremos la cuadratura Gaussiana para evaluar: </a:t>
            </a:r>
            <a:endParaRPr lang="es-ES" sz="2800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lang="es-ES" sz="2800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8854" name="Object 6"/>
          <p:cNvGraphicFramePr>
            <a:graphicFrameLocks noChangeAspect="1"/>
          </p:cNvGraphicFramePr>
          <p:nvPr/>
        </p:nvGraphicFramePr>
        <p:xfrm>
          <a:off x="2843808" y="5085184"/>
          <a:ext cx="2088232" cy="848344"/>
        </p:xfrm>
        <a:graphic>
          <a:graphicData uri="http://schemas.openxmlformats.org/presentationml/2006/ole">
            <p:oleObj spid="_x0000_s78854" name="Ecuación" r:id="rId4" imgW="799920" imgH="330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7239000" cy="72008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Cuadratura de gauss por coeficientes indeterminados</a:t>
            </a:r>
            <a:endParaRPr lang="es-ES" dirty="0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9874" name="Ecuación" r:id="rId3" imgW="114120" imgH="215640" progId="Equation.3">
              <p:embed/>
            </p:oleObj>
          </a:graphicData>
        </a:graphic>
      </p:graphicFrame>
      <p:sp>
        <p:nvSpPr>
          <p:cNvPr id="6" name="2 Marcador de contenido"/>
          <p:cNvSpPr txBox="1">
            <a:spLocks/>
          </p:cNvSpPr>
          <p:nvPr/>
        </p:nvSpPr>
        <p:spPr>
          <a:xfrm>
            <a:off x="539552" y="1412776"/>
            <a:ext cx="7239000" cy="15841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s-PE" sz="2800" dirty="0" smtClean="0"/>
              <a:t>Donde [</a:t>
            </a:r>
            <a:r>
              <a:rPr lang="es-PE" sz="2800" dirty="0" err="1" smtClean="0"/>
              <a:t>a,b</a:t>
            </a:r>
            <a:r>
              <a:rPr lang="es-PE" sz="2800" dirty="0" smtClean="0"/>
              <a:t>]</a:t>
            </a:r>
            <a:r>
              <a:rPr lang="es-PE" sz="2800" dirty="0" smtClean="0">
                <a:sym typeface="Symbol"/>
              </a:rPr>
              <a:t></a:t>
            </a:r>
            <a:r>
              <a:rPr lang="es-PE" sz="2800" dirty="0" smtClean="0"/>
              <a:t>[-1,1], los límites de integración debe ser [-1,1] por lo cual recurrimos a un cambio de variable:</a:t>
            </a:r>
            <a:endParaRPr lang="es-ES" sz="2800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lang="es-ES" sz="2800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1187450" y="3068960"/>
          <a:ext cx="2716213" cy="911225"/>
        </p:xfrm>
        <a:graphic>
          <a:graphicData uri="http://schemas.openxmlformats.org/presentationml/2006/ole">
            <p:oleObj spid="_x0000_s79876" name="Ecuación" r:id="rId4" imgW="1282680" imgH="431640" progId="Equation.3">
              <p:embed/>
            </p:oleObj>
          </a:graphicData>
        </a:graphic>
      </p:graphicFrame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79878" name="Object 6"/>
          <p:cNvGraphicFramePr>
            <a:graphicFrameLocks noChangeAspect="1"/>
          </p:cNvGraphicFramePr>
          <p:nvPr/>
        </p:nvGraphicFramePr>
        <p:xfrm>
          <a:off x="4644008" y="3068960"/>
          <a:ext cx="1872208" cy="799589"/>
        </p:xfrm>
        <a:graphic>
          <a:graphicData uri="http://schemas.openxmlformats.org/presentationml/2006/ole">
            <p:oleObj spid="_x0000_s79878" name="Ecuación" r:id="rId5" imgW="914400" imgH="393700" progId="Equation.3">
              <p:embed/>
            </p:oleObj>
          </a:graphicData>
        </a:graphic>
      </p:graphicFrame>
      <p:sp>
        <p:nvSpPr>
          <p:cNvPr id="10" name="2 Marcador de contenido"/>
          <p:cNvSpPr txBox="1">
            <a:spLocks/>
          </p:cNvSpPr>
          <p:nvPr/>
        </p:nvSpPr>
        <p:spPr>
          <a:xfrm>
            <a:off x="755576" y="3933056"/>
            <a:ext cx="7239000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s-PE" sz="2800" dirty="0" smtClean="0"/>
              <a:t>Reemplazando tendremos:</a:t>
            </a:r>
            <a:endParaRPr lang="es-ES" sz="2800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79881" name="Object 9"/>
          <p:cNvGraphicFramePr>
            <a:graphicFrameLocks noChangeAspect="1"/>
          </p:cNvGraphicFramePr>
          <p:nvPr/>
        </p:nvGraphicFramePr>
        <p:xfrm>
          <a:off x="1475656" y="4653136"/>
          <a:ext cx="5046663" cy="1630363"/>
        </p:xfrm>
        <a:graphic>
          <a:graphicData uri="http://schemas.openxmlformats.org/presentationml/2006/ole">
            <p:oleObj spid="_x0000_s79881" name="Ecuación" r:id="rId6" imgW="2730240" imgH="888840" progId="Equation.3">
              <p:embed/>
            </p:oleObj>
          </a:graphicData>
        </a:graphic>
      </p:graphicFrame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80898" name="Ecuación" r:id="rId3" imgW="114120" imgH="215640" progId="Equation.3">
              <p:embed/>
            </p:oleObj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467544" y="404664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800" b="1" dirty="0" smtClean="0"/>
              <a:t>Ejemplo</a:t>
            </a:r>
            <a:r>
              <a:rPr lang="es-ES" sz="2800" dirty="0" smtClean="0"/>
              <a:t>.- </a:t>
            </a:r>
            <a:r>
              <a:rPr lang="es-PE" sz="2800" dirty="0" smtClean="0"/>
              <a:t>Utilizando la cuadratura de Gauss-Legendre (n=2), estime la siguiente integral:</a:t>
            </a:r>
          </a:p>
        </p:txBody>
      </p:sp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2987824" y="1556792"/>
          <a:ext cx="2088232" cy="648072"/>
        </p:xfrm>
        <a:graphic>
          <a:graphicData uri="http://schemas.openxmlformats.org/presentationml/2006/ole">
            <p:oleObj spid="_x0000_s80901" name="Ecuación" r:id="rId4" imgW="799920" imgH="330120" progId="Equation.3">
              <p:embed/>
            </p:oleObj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11560" y="220486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800" b="1" dirty="0" smtClean="0"/>
              <a:t>Solución</a:t>
            </a:r>
            <a:r>
              <a:rPr lang="es-ES" sz="2800" dirty="0" smtClean="0"/>
              <a:t>.- </a:t>
            </a:r>
            <a:r>
              <a:rPr lang="es-PE" sz="2800" i="1" dirty="0" smtClean="0"/>
              <a:t>a=1</a:t>
            </a:r>
            <a:r>
              <a:rPr lang="es-PE" sz="2800" dirty="0" smtClean="0"/>
              <a:t> y </a:t>
            </a:r>
            <a:r>
              <a:rPr lang="es-PE" sz="2800" i="1" dirty="0" smtClean="0"/>
              <a:t>b=1.5</a:t>
            </a:r>
            <a:endParaRPr lang="es-PE" sz="2800" i="1" dirty="0" smtClean="0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80902" name="Object 6"/>
          <p:cNvGraphicFramePr>
            <a:graphicFrameLocks noChangeAspect="1"/>
          </p:cNvGraphicFramePr>
          <p:nvPr/>
        </p:nvGraphicFramePr>
        <p:xfrm>
          <a:off x="827584" y="2924944"/>
          <a:ext cx="4504891" cy="648072"/>
        </p:xfrm>
        <a:graphic>
          <a:graphicData uri="http://schemas.openxmlformats.org/presentationml/2006/ole">
            <p:oleObj spid="_x0000_s80902" name="Ecuación" r:id="rId5" imgW="2717800" imgH="393700" progId="Equation.3">
              <p:embed/>
            </p:oleObj>
          </a:graphicData>
        </a:graphic>
      </p:graphicFrame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80904" name="Object 8"/>
          <p:cNvGraphicFramePr>
            <a:graphicFrameLocks noChangeAspect="1"/>
          </p:cNvGraphicFramePr>
          <p:nvPr/>
        </p:nvGraphicFramePr>
        <p:xfrm>
          <a:off x="6300192" y="2996952"/>
          <a:ext cx="744668" cy="576064"/>
        </p:xfrm>
        <a:graphic>
          <a:graphicData uri="http://schemas.openxmlformats.org/presentationml/2006/ole">
            <p:oleObj spid="_x0000_s80904" name="Ecuación" r:id="rId6" imgW="507780" imgH="393529" progId="Equation.3">
              <p:embed/>
            </p:oleObj>
          </a:graphicData>
        </a:graphic>
      </p:graphicFrame>
      <p:graphicFrame>
        <p:nvGraphicFramePr>
          <p:cNvPr id="80906" name="Object 10"/>
          <p:cNvGraphicFramePr>
            <a:graphicFrameLocks noChangeAspect="1"/>
          </p:cNvGraphicFramePr>
          <p:nvPr/>
        </p:nvGraphicFramePr>
        <p:xfrm>
          <a:off x="899591" y="3645024"/>
          <a:ext cx="2984803" cy="2016224"/>
        </p:xfrm>
        <a:graphic>
          <a:graphicData uri="http://schemas.openxmlformats.org/presentationml/2006/ole">
            <p:oleObj spid="_x0000_s80906" name="Ecuación" r:id="rId7" imgW="1854000" imgH="1282680" progId="Equation.3">
              <p:embed/>
            </p:oleObj>
          </a:graphicData>
        </a:graphic>
      </p:graphicFrame>
      <p:graphicFrame>
        <p:nvGraphicFramePr>
          <p:cNvPr id="80908" name="Object 12"/>
          <p:cNvGraphicFramePr>
            <a:graphicFrameLocks noChangeAspect="1"/>
          </p:cNvGraphicFramePr>
          <p:nvPr/>
        </p:nvGraphicFramePr>
        <p:xfrm>
          <a:off x="992188" y="5876925"/>
          <a:ext cx="5359400" cy="727075"/>
        </p:xfrm>
        <a:graphic>
          <a:graphicData uri="http://schemas.openxmlformats.org/presentationml/2006/ole">
            <p:oleObj spid="_x0000_s80908" name="Ecuación" r:id="rId8" imgW="2958840" imgH="406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40010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6696744" cy="548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3343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446</TotalTime>
  <Words>726</Words>
  <Application>Microsoft Office PowerPoint</Application>
  <PresentationFormat>Presentación en pantalla (4:3)</PresentationFormat>
  <Paragraphs>74</Paragraphs>
  <Slides>65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65</vt:i4>
      </vt:variant>
    </vt:vector>
  </HeadingPairs>
  <TitlesOfParts>
    <vt:vector size="68" baseType="lpstr">
      <vt:lpstr>Opulento</vt:lpstr>
      <vt:lpstr>Ecuación</vt:lpstr>
      <vt:lpstr>Microsoft Editor de ecuaciones 3.0</vt:lpstr>
      <vt:lpstr>Métodos Numéricos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Uso de las Fórmulas de Diferenciación Numérica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Formulas de newton-cotes abiertas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Cuadratura de gauss</vt:lpstr>
      <vt:lpstr>Cuadratura de gauss</vt:lpstr>
      <vt:lpstr>Cuadratura de gauss por coeficientes indeterminados</vt:lpstr>
      <vt:lpstr>Cuadratura de gauss por coeficientes indeterminados</vt:lpstr>
      <vt:lpstr>Cuadratura de gauss por coeficientes indeterminados</vt:lpstr>
      <vt:lpstr>Cuadratura de gauss por coeficientes indeterminados</vt:lpstr>
      <vt:lpstr>Cuadratura de gauss por coeficientes indeterminados</vt:lpstr>
      <vt:lpstr>Tabla de la cuadratura gaussiana</vt:lpstr>
      <vt:lpstr>Cuadratura de gauss por coeficientes indeterminados</vt:lpstr>
      <vt:lpstr>Cuadratura de gauss por coeficientes indeterminados</vt:lpstr>
      <vt:lpstr>Diapositiva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Métodos Numéricos</dc:title>
  <dc:creator>Robert</dc:creator>
  <cp:lastModifiedBy>Robert</cp:lastModifiedBy>
  <cp:revision>44</cp:revision>
  <dcterms:created xsi:type="dcterms:W3CDTF">2011-06-04T03:31:34Z</dcterms:created>
  <dcterms:modified xsi:type="dcterms:W3CDTF">2011-06-14T04:17:13Z</dcterms:modified>
</cp:coreProperties>
</file>